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4E7F347-F22F-476C-840C-0DEE60A3D427}" type="datetimeFigureOut">
              <a:rPr lang="en-US" smtClean="0"/>
              <a:t>12/11/2018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E7DF5E-0F03-4383-B93F-51C165A89A1F}" type="slidenum">
              <a:rPr lang="en-US" smtClean="0"/>
              <a:t>‹#›</a:t>
            </a:fld>
            <a:endParaRPr lang="en-US"/>
          </a:p>
        </p:txBody>
      </p:sp>
    </p:spTree>
    <p:extLst>
      <p:ext uri="{BB962C8B-B14F-4D97-AF65-F5344CB8AC3E}">
        <p14:creationId xmlns:p14="http://schemas.microsoft.com/office/powerpoint/2010/main" val="6637949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4E7F347-F22F-476C-840C-0DEE60A3D427}" type="datetimeFigureOut">
              <a:rPr lang="en-US" smtClean="0"/>
              <a:t>12/11/2018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E7DF5E-0F03-4383-B93F-51C165A89A1F}" type="slidenum">
              <a:rPr lang="en-US" smtClean="0"/>
              <a:t>‹#›</a:t>
            </a:fld>
            <a:endParaRPr lang="en-US"/>
          </a:p>
        </p:txBody>
      </p:sp>
    </p:spTree>
    <p:extLst>
      <p:ext uri="{BB962C8B-B14F-4D97-AF65-F5344CB8AC3E}">
        <p14:creationId xmlns:p14="http://schemas.microsoft.com/office/powerpoint/2010/main" val="28354831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4E7F347-F22F-476C-840C-0DEE60A3D427}" type="datetimeFigureOut">
              <a:rPr lang="en-US" smtClean="0"/>
              <a:t>12/11/2018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E7DF5E-0F03-4383-B93F-51C165A89A1F}" type="slidenum">
              <a:rPr lang="en-US" smtClean="0"/>
              <a:t>‹#›</a:t>
            </a:fld>
            <a:endParaRPr lang="en-US"/>
          </a:p>
        </p:txBody>
      </p:sp>
    </p:spTree>
    <p:extLst>
      <p:ext uri="{BB962C8B-B14F-4D97-AF65-F5344CB8AC3E}">
        <p14:creationId xmlns:p14="http://schemas.microsoft.com/office/powerpoint/2010/main" val="25150285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4E7F347-F22F-476C-840C-0DEE60A3D427}" type="datetimeFigureOut">
              <a:rPr lang="en-US" smtClean="0"/>
              <a:t>12/11/2018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E7DF5E-0F03-4383-B93F-51C165A89A1F}" type="slidenum">
              <a:rPr lang="en-US" smtClean="0"/>
              <a:t>‹#›</a:t>
            </a:fld>
            <a:endParaRPr lang="en-US"/>
          </a:p>
        </p:txBody>
      </p:sp>
    </p:spTree>
    <p:extLst>
      <p:ext uri="{BB962C8B-B14F-4D97-AF65-F5344CB8AC3E}">
        <p14:creationId xmlns:p14="http://schemas.microsoft.com/office/powerpoint/2010/main" val="36324985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4E7F347-F22F-476C-840C-0DEE60A3D427}" type="datetimeFigureOut">
              <a:rPr lang="en-US" smtClean="0"/>
              <a:t>12/11/2018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E7DF5E-0F03-4383-B93F-51C165A89A1F}" type="slidenum">
              <a:rPr lang="en-US" smtClean="0"/>
              <a:t>‹#›</a:t>
            </a:fld>
            <a:endParaRPr lang="en-US"/>
          </a:p>
        </p:txBody>
      </p:sp>
    </p:spTree>
    <p:extLst>
      <p:ext uri="{BB962C8B-B14F-4D97-AF65-F5344CB8AC3E}">
        <p14:creationId xmlns:p14="http://schemas.microsoft.com/office/powerpoint/2010/main" val="4046533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4E7F347-F22F-476C-840C-0DEE60A3D427}" type="datetimeFigureOut">
              <a:rPr lang="en-US" smtClean="0"/>
              <a:t>12/11/2018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E7DF5E-0F03-4383-B93F-51C165A89A1F}" type="slidenum">
              <a:rPr lang="en-US" smtClean="0"/>
              <a:t>‹#›</a:t>
            </a:fld>
            <a:endParaRPr lang="en-US"/>
          </a:p>
        </p:txBody>
      </p:sp>
    </p:spTree>
    <p:extLst>
      <p:ext uri="{BB962C8B-B14F-4D97-AF65-F5344CB8AC3E}">
        <p14:creationId xmlns:p14="http://schemas.microsoft.com/office/powerpoint/2010/main" val="27677973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4E7F347-F22F-476C-840C-0DEE60A3D427}" type="datetimeFigureOut">
              <a:rPr lang="en-US" smtClean="0"/>
              <a:t>12/11/2018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AE7DF5E-0F03-4383-B93F-51C165A89A1F}" type="slidenum">
              <a:rPr lang="en-US" smtClean="0"/>
              <a:t>‹#›</a:t>
            </a:fld>
            <a:endParaRPr lang="en-US"/>
          </a:p>
        </p:txBody>
      </p:sp>
    </p:spTree>
    <p:extLst>
      <p:ext uri="{BB962C8B-B14F-4D97-AF65-F5344CB8AC3E}">
        <p14:creationId xmlns:p14="http://schemas.microsoft.com/office/powerpoint/2010/main" val="32777435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4E7F347-F22F-476C-840C-0DEE60A3D427}" type="datetimeFigureOut">
              <a:rPr lang="en-US" smtClean="0"/>
              <a:t>12/11/2018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AE7DF5E-0F03-4383-B93F-51C165A89A1F}" type="slidenum">
              <a:rPr lang="en-US" smtClean="0"/>
              <a:t>‹#›</a:t>
            </a:fld>
            <a:endParaRPr lang="en-US"/>
          </a:p>
        </p:txBody>
      </p:sp>
    </p:spTree>
    <p:extLst>
      <p:ext uri="{BB962C8B-B14F-4D97-AF65-F5344CB8AC3E}">
        <p14:creationId xmlns:p14="http://schemas.microsoft.com/office/powerpoint/2010/main" val="40269875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E7F347-F22F-476C-840C-0DEE60A3D427}" type="datetimeFigureOut">
              <a:rPr lang="en-US" smtClean="0"/>
              <a:t>12/11/2018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AE7DF5E-0F03-4383-B93F-51C165A89A1F}" type="slidenum">
              <a:rPr lang="en-US" smtClean="0"/>
              <a:t>‹#›</a:t>
            </a:fld>
            <a:endParaRPr lang="en-US"/>
          </a:p>
        </p:txBody>
      </p:sp>
    </p:spTree>
    <p:extLst>
      <p:ext uri="{BB962C8B-B14F-4D97-AF65-F5344CB8AC3E}">
        <p14:creationId xmlns:p14="http://schemas.microsoft.com/office/powerpoint/2010/main" val="11412153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4E7F347-F22F-476C-840C-0DEE60A3D427}" type="datetimeFigureOut">
              <a:rPr lang="en-US" smtClean="0"/>
              <a:t>12/11/2018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E7DF5E-0F03-4383-B93F-51C165A89A1F}" type="slidenum">
              <a:rPr lang="en-US" smtClean="0"/>
              <a:t>‹#›</a:t>
            </a:fld>
            <a:endParaRPr lang="en-US"/>
          </a:p>
        </p:txBody>
      </p:sp>
    </p:spTree>
    <p:extLst>
      <p:ext uri="{BB962C8B-B14F-4D97-AF65-F5344CB8AC3E}">
        <p14:creationId xmlns:p14="http://schemas.microsoft.com/office/powerpoint/2010/main" val="5443040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4E7F347-F22F-476C-840C-0DEE60A3D427}" type="datetimeFigureOut">
              <a:rPr lang="en-US" smtClean="0"/>
              <a:t>12/11/2018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E7DF5E-0F03-4383-B93F-51C165A89A1F}" type="slidenum">
              <a:rPr lang="en-US" smtClean="0"/>
              <a:t>‹#›</a:t>
            </a:fld>
            <a:endParaRPr lang="en-US"/>
          </a:p>
        </p:txBody>
      </p:sp>
    </p:spTree>
    <p:extLst>
      <p:ext uri="{BB962C8B-B14F-4D97-AF65-F5344CB8AC3E}">
        <p14:creationId xmlns:p14="http://schemas.microsoft.com/office/powerpoint/2010/main" val="7887279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E7F347-F22F-476C-840C-0DEE60A3D427}" type="datetimeFigureOut">
              <a:rPr lang="en-US" smtClean="0"/>
              <a:t>12/11/2018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AE7DF5E-0F03-4383-B93F-51C165A89A1F}" type="slidenum">
              <a:rPr lang="en-US" smtClean="0"/>
              <a:t>‹#›</a:t>
            </a:fld>
            <a:endParaRPr lang="en-US"/>
          </a:p>
        </p:txBody>
      </p:sp>
    </p:spTree>
    <p:extLst>
      <p:ext uri="{BB962C8B-B14F-4D97-AF65-F5344CB8AC3E}">
        <p14:creationId xmlns:p14="http://schemas.microsoft.com/office/powerpoint/2010/main" val="22779618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1000"/>
            <a:ext cx="7772400" cy="6019799"/>
          </a:xfrm>
        </p:spPr>
        <p:txBody>
          <a:bodyPr>
            <a:normAutofit fontScale="90000"/>
          </a:bodyPr>
          <a:lstStyle/>
          <a:p>
            <a:pPr marL="274320" lvl="0" indent="-274320" algn="r" rtl="1">
              <a:lnSpc>
                <a:spcPct val="80000"/>
              </a:lnSpc>
              <a:spcBef>
                <a:spcPct val="20000"/>
              </a:spcBef>
              <a:defRPr/>
            </a:pPr>
            <a:r>
              <a:rPr lang="ar-IQ" sz="2800" dirty="0" smtClean="0">
                <a:solidFill>
                  <a:prstClr val="black"/>
                </a:solidFill>
                <a:latin typeface="Constantia"/>
                <a:ea typeface="+mn-ea"/>
              </a:rPr>
              <a:t>القلق </a:t>
            </a:r>
            <a:r>
              <a:rPr lang="ar-IQ" sz="2800" dirty="0">
                <a:solidFill>
                  <a:prstClr val="black"/>
                </a:solidFill>
                <a:latin typeface="Constantia"/>
                <a:ea typeface="+mn-ea"/>
              </a:rPr>
              <a:t>:</a:t>
            </a:r>
            <a:br>
              <a:rPr lang="ar-IQ" sz="2800" dirty="0">
                <a:solidFill>
                  <a:prstClr val="black"/>
                </a:solidFill>
                <a:latin typeface="Constantia"/>
                <a:ea typeface="+mn-ea"/>
              </a:rPr>
            </a:br>
            <a:r>
              <a:rPr lang="ar-IQ" sz="2800" dirty="0">
                <a:solidFill>
                  <a:prstClr val="black"/>
                </a:solidFill>
                <a:latin typeface="Constantia"/>
                <a:ea typeface="+mn-ea"/>
              </a:rPr>
              <a:t>بغية التوصل الى فهم اوسع لموضوع القلق قام علماء النفس بتقسيم القلق الى عدة انواع فمنهم من قسمه الى ثلاثة انواع حسب مصدر القلق معتمدين بذلك على طروحات عالم النفس المعروف فريدو ومنهم من قسمه الى نوعين حسب ديمومته ففي الحالة </a:t>
            </a:r>
            <a:r>
              <a:rPr lang="ar-IQ" sz="2800" dirty="0" err="1">
                <a:solidFill>
                  <a:prstClr val="black"/>
                </a:solidFill>
                <a:latin typeface="Constantia"/>
                <a:ea typeface="+mn-ea"/>
              </a:rPr>
              <a:t>الاولىيتم</a:t>
            </a:r>
            <a:r>
              <a:rPr lang="ar-IQ" sz="2800" dirty="0">
                <a:solidFill>
                  <a:prstClr val="black"/>
                </a:solidFill>
                <a:latin typeface="Constantia"/>
                <a:ea typeface="+mn-ea"/>
              </a:rPr>
              <a:t> التمييز بين القلق الموضوعي والقلق العصابي والقلق الاخلاقي .وفي الحالة الثانية يتم التمييز بين قلق الحالة وقلق السمة </a:t>
            </a:r>
            <a:br>
              <a:rPr lang="ar-IQ" sz="2800" dirty="0">
                <a:solidFill>
                  <a:prstClr val="black"/>
                </a:solidFill>
                <a:latin typeface="Constantia"/>
                <a:ea typeface="+mn-ea"/>
              </a:rPr>
            </a:br>
            <a:r>
              <a:rPr lang="ar-IQ" sz="2800" dirty="0">
                <a:solidFill>
                  <a:prstClr val="black"/>
                </a:solidFill>
                <a:latin typeface="Constantia"/>
                <a:ea typeface="+mn-ea"/>
              </a:rPr>
              <a:t>القلق الموضوعي _ان القلق الموضوعي هو </a:t>
            </a:r>
            <a:r>
              <a:rPr lang="ar-IQ" sz="2800" dirty="0" err="1">
                <a:solidFill>
                  <a:prstClr val="black"/>
                </a:solidFill>
                <a:latin typeface="Constantia"/>
                <a:ea typeface="+mn-ea"/>
              </a:rPr>
              <a:t>ردفعل</a:t>
            </a:r>
            <a:r>
              <a:rPr lang="ar-IQ" sz="2800" dirty="0">
                <a:solidFill>
                  <a:prstClr val="black"/>
                </a:solidFill>
                <a:latin typeface="Constantia"/>
                <a:ea typeface="+mn-ea"/>
              </a:rPr>
              <a:t> لخطر خارجي معروف كقلق طالب في الصف السادس الاعدادي قبل دخول الامتحان الوزاري او قلقه قبل</a:t>
            </a:r>
            <a:br>
              <a:rPr lang="ar-IQ" sz="2800" dirty="0">
                <a:solidFill>
                  <a:prstClr val="black"/>
                </a:solidFill>
                <a:latin typeface="Constantia"/>
                <a:ea typeface="+mn-ea"/>
              </a:rPr>
            </a:br>
            <a:r>
              <a:rPr lang="ar-IQ" sz="2800" dirty="0">
                <a:solidFill>
                  <a:prstClr val="black"/>
                </a:solidFill>
                <a:latin typeface="Constantia"/>
                <a:ea typeface="+mn-ea"/>
              </a:rPr>
              <a:t> </a:t>
            </a:r>
            <a:br>
              <a:rPr lang="ar-IQ" sz="2800" dirty="0">
                <a:solidFill>
                  <a:prstClr val="black"/>
                </a:solidFill>
                <a:latin typeface="Constantia"/>
                <a:ea typeface="+mn-ea"/>
              </a:rPr>
            </a:br>
            <a:r>
              <a:rPr lang="ar-IQ" sz="2800" dirty="0">
                <a:solidFill>
                  <a:prstClr val="black"/>
                </a:solidFill>
                <a:latin typeface="Constantia"/>
                <a:ea typeface="+mn-ea"/>
              </a:rPr>
              <a:t>قلقه قبل ظهور نتائج </a:t>
            </a:r>
            <a:r>
              <a:rPr lang="ar-IQ" sz="2800" dirty="0" err="1">
                <a:solidFill>
                  <a:prstClr val="black"/>
                </a:solidFill>
                <a:latin typeface="Constantia"/>
                <a:ea typeface="+mn-ea"/>
              </a:rPr>
              <a:t>التاهيل</a:t>
            </a:r>
            <a:r>
              <a:rPr lang="ar-IQ" sz="2800" dirty="0">
                <a:solidFill>
                  <a:prstClr val="black"/>
                </a:solidFill>
                <a:latin typeface="Constantia"/>
                <a:ea typeface="+mn-ea"/>
              </a:rPr>
              <a:t> للمشاركة في بطولة عالمية .ان مثل هذا النوع من القلق يتصف بكونه حالة مؤقتة تزول عند زوال المؤثر وهنا يمكن استخدام مصطلحي الخوف والقلق بشكل متبادل حيث ان كلاهما يعبر عن نفس الظاهرة ونفس الاعراض .</a:t>
            </a:r>
            <a:br>
              <a:rPr lang="ar-IQ" sz="2800" dirty="0">
                <a:solidFill>
                  <a:prstClr val="black"/>
                </a:solidFill>
                <a:latin typeface="Constantia"/>
                <a:ea typeface="+mn-ea"/>
              </a:rPr>
            </a:br>
            <a:r>
              <a:rPr lang="ar-IQ" sz="2800" dirty="0">
                <a:solidFill>
                  <a:prstClr val="black"/>
                </a:solidFill>
                <a:latin typeface="Constantia"/>
                <a:ea typeface="+mn-ea"/>
              </a:rPr>
              <a:t/>
            </a:r>
            <a:br>
              <a:rPr lang="ar-IQ" sz="2800" dirty="0">
                <a:solidFill>
                  <a:prstClr val="black"/>
                </a:solidFill>
                <a:latin typeface="Constantia"/>
                <a:ea typeface="+mn-ea"/>
              </a:rPr>
            </a:br>
            <a:r>
              <a:rPr lang="en-US" sz="2800" dirty="0">
                <a:solidFill>
                  <a:prstClr val="black"/>
                </a:solidFill>
                <a:latin typeface="Constantia"/>
                <a:ea typeface="+mn-ea"/>
                <a:cs typeface="+mn-cs"/>
              </a:rPr>
              <a:t/>
            </a:r>
            <a:br>
              <a:rPr lang="en-US" sz="2800" dirty="0">
                <a:solidFill>
                  <a:prstClr val="black"/>
                </a:solidFill>
                <a:latin typeface="Constantia"/>
                <a:ea typeface="+mn-ea"/>
                <a:cs typeface="+mn-cs"/>
              </a:rPr>
            </a:br>
            <a:endParaRPr lang="en-US" dirty="0"/>
          </a:p>
        </p:txBody>
      </p:sp>
    </p:spTree>
    <p:extLst>
      <p:ext uri="{BB962C8B-B14F-4D97-AF65-F5344CB8AC3E}">
        <p14:creationId xmlns:p14="http://schemas.microsoft.com/office/powerpoint/2010/main" val="20099483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pPr marL="274320" lvl="0" indent="-274320" algn="r" rtl="1">
              <a:lnSpc>
                <a:spcPct val="80000"/>
              </a:lnSpc>
              <a:buClr>
                <a:srgbClr val="0BD0D9"/>
              </a:buClr>
              <a:buSzPct val="95000"/>
              <a:buNone/>
              <a:defRPr/>
            </a:pPr>
            <a:r>
              <a:rPr lang="ar-IQ" sz="2800" dirty="0">
                <a:solidFill>
                  <a:prstClr val="black"/>
                </a:solidFill>
                <a:latin typeface="Constantia"/>
              </a:rPr>
              <a:t>القلق العصابي _ان القلق العصابي هو رد فعل غريزي مصدره غامض وأسبابه غير معروفة ويمكن غالبا في الجانب الغريزي للفرد .ان هذا النوع من القلق يشكل حالة مرضية تعيق الفرد من ممارسة حياته الطبيعية وتتصف بدرجة من الديمومة التي قد تؤدي احيانا الى ظهور بعض الاعراض الجسمية التي يسببها القلق .فمشكلة الشخص المصاب بهذا النوع من القلق هو البحث عن مصدر القلق الذي يؤكد</a:t>
            </a:r>
          </a:p>
          <a:p>
            <a:pPr marL="274320" lvl="0" indent="-274320" algn="r" rtl="1">
              <a:lnSpc>
                <a:spcPct val="80000"/>
              </a:lnSpc>
              <a:buClr>
                <a:srgbClr val="0BD0D9"/>
              </a:buClr>
              <a:buSzPct val="95000"/>
              <a:buNone/>
              <a:defRPr/>
            </a:pPr>
            <a:r>
              <a:rPr lang="ar-IQ" sz="2800" dirty="0">
                <a:solidFill>
                  <a:prstClr val="black"/>
                </a:solidFill>
                <a:latin typeface="Constantia"/>
              </a:rPr>
              <a:t>فرويد كونه يرجع عادة الى سنين سابقة تكمن في مرحلة الطفولة وبهذه الحالة يتم استخدام طرق التحليل النفسي المختلفة للبحث عن المصدر او السبب . </a:t>
            </a:r>
          </a:p>
          <a:p>
            <a:pPr marL="274320" lvl="0" indent="-274320" algn="r" rtl="1">
              <a:lnSpc>
                <a:spcPct val="80000"/>
              </a:lnSpc>
              <a:buClr>
                <a:srgbClr val="0BD0D9"/>
              </a:buClr>
              <a:buSzPct val="95000"/>
              <a:buNone/>
              <a:defRPr/>
            </a:pPr>
            <a:r>
              <a:rPr lang="ar-IQ" sz="2800" dirty="0">
                <a:solidFill>
                  <a:prstClr val="black"/>
                </a:solidFill>
                <a:latin typeface="Constantia"/>
              </a:rPr>
              <a:t>القلق الاخلاقي _يختلف هذا النوع من القلق عن النوعين السابقين لكونه يكمن في (الانا الاعلى )أي في الضمير .حيث ان هذا النوع من القلق يسببه ضمير الانسان نتيجة الشعور بالإثم او الخجل من فعل او سلوك معين يتقاطع مع الضمير الذي يكون السلطة العليا التي تنظم سلوك الفرد وتحاسبه على كل سلوك يتقاطع مع ذلك .فالفرد الذي يسلك سلوكا </a:t>
            </a:r>
            <a:r>
              <a:rPr lang="ar-IQ" sz="2800" dirty="0" err="1">
                <a:solidFill>
                  <a:prstClr val="black"/>
                </a:solidFill>
                <a:latin typeface="Constantia"/>
              </a:rPr>
              <a:t>لايقبله</a:t>
            </a:r>
            <a:r>
              <a:rPr lang="ar-IQ" sz="2800" dirty="0">
                <a:solidFill>
                  <a:prstClr val="black"/>
                </a:solidFill>
                <a:latin typeface="Constantia"/>
              </a:rPr>
              <a:t> المجتمع يعيش حالة من الصراع مع نفسه خشية اكتشاف امره مما يؤدي الى القلق وهذا </a:t>
            </a:r>
            <a:r>
              <a:rPr lang="ar-IQ" sz="2800" dirty="0" err="1">
                <a:solidFill>
                  <a:prstClr val="black"/>
                </a:solidFill>
                <a:latin typeface="Constantia"/>
              </a:rPr>
              <a:t>مايسمى</a:t>
            </a:r>
            <a:r>
              <a:rPr lang="ar-IQ" sz="2800" dirty="0">
                <a:solidFill>
                  <a:prstClr val="black"/>
                </a:solidFill>
                <a:latin typeface="Constantia"/>
              </a:rPr>
              <a:t> بحساب الضمير .مثله مثل الرجل الذي يخون زوجته  او المواطن الذي يخون وطنه .</a:t>
            </a:r>
            <a:endParaRPr lang="en-US" sz="2800" dirty="0">
              <a:solidFill>
                <a:prstClr val="black"/>
              </a:solidFill>
              <a:latin typeface="Constantia"/>
            </a:endParaRPr>
          </a:p>
        </p:txBody>
      </p:sp>
    </p:spTree>
    <p:extLst>
      <p:ext uri="{BB962C8B-B14F-4D97-AF65-F5344CB8AC3E}">
        <p14:creationId xmlns:p14="http://schemas.microsoft.com/office/powerpoint/2010/main" val="13970146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pPr marL="274320" lvl="0" indent="-274320" algn="r" rtl="1">
              <a:lnSpc>
                <a:spcPct val="90000"/>
              </a:lnSpc>
              <a:buClr>
                <a:srgbClr val="0BD0D9"/>
              </a:buClr>
              <a:buSzPct val="95000"/>
              <a:buNone/>
              <a:defRPr/>
            </a:pPr>
            <a:r>
              <a:rPr lang="ar-IQ" sz="2800" dirty="0">
                <a:solidFill>
                  <a:prstClr val="black"/>
                </a:solidFill>
                <a:latin typeface="Constantia"/>
              </a:rPr>
              <a:t>قلق الحالة _ان انواع القلق التي تطرقنا لها سابقا تتعلق بمصدر القلق او مسبباته .اما قلق الحالة فيمثل نوعا من التوتر وعدم الاستقرار المؤقت الذي يحدث نتيجة ظروف مبهمة ووقتية تثير الشعور بالقلق .لذا فإننا نتوقع ارتفاع بدرجة قلق الرياضي قبل المباراة مباشرة ؛وارتفاع بدرجة قلق المرشح النيابي قبل فترة الانتخابات ان هذا النوع من القلق هو </a:t>
            </a:r>
            <a:r>
              <a:rPr lang="ar-IQ" sz="2800" dirty="0" err="1">
                <a:solidFill>
                  <a:prstClr val="black"/>
                </a:solidFill>
                <a:latin typeface="Constantia"/>
              </a:rPr>
              <a:t>مايسمى</a:t>
            </a:r>
            <a:r>
              <a:rPr lang="ar-IQ" sz="2800" dirty="0">
                <a:solidFill>
                  <a:prstClr val="black"/>
                </a:solidFill>
                <a:latin typeface="Constantia"/>
              </a:rPr>
              <a:t> بقلق الحالة .فهو قلق وقتي يزول بزوال السبب وهو بذلك يلتقي مع القلق الوعي الموضوعي الذي سبق ذكره . </a:t>
            </a:r>
          </a:p>
          <a:p>
            <a:pPr marL="274320" lvl="0" indent="-274320" algn="r" rtl="1">
              <a:lnSpc>
                <a:spcPct val="90000"/>
              </a:lnSpc>
              <a:buClr>
                <a:srgbClr val="0BD0D9"/>
              </a:buClr>
              <a:buSzPct val="95000"/>
              <a:buNone/>
              <a:defRPr/>
            </a:pPr>
            <a:r>
              <a:rPr lang="ar-IQ" sz="2800" dirty="0">
                <a:solidFill>
                  <a:prstClr val="black"/>
                </a:solidFill>
                <a:latin typeface="Constantia"/>
              </a:rPr>
              <a:t>قلق السمة _يختلف هذا النوع من القلق عن قلق الحالة بكونه اكثر ديمومة بحيث ان يكون سمة من سمات </a:t>
            </a:r>
            <a:r>
              <a:rPr lang="ar-IQ" sz="2800" dirty="0" err="1">
                <a:solidFill>
                  <a:prstClr val="black"/>
                </a:solidFill>
                <a:latin typeface="Constantia"/>
              </a:rPr>
              <a:t>الششخصيه</a:t>
            </a:r>
            <a:r>
              <a:rPr lang="ar-IQ" sz="2800" dirty="0">
                <a:solidFill>
                  <a:prstClr val="black"/>
                </a:solidFill>
                <a:latin typeface="Constantia"/>
              </a:rPr>
              <a:t> للفرد ودرجة القلق العالية لدى الفرد تمثل سمه له بغض النظر عن الحالة التي يمر بها حيث ان هذا الفرد يتصف بدرجة قلق اعلى من زملائه سواء قبل المباراة </a:t>
            </a:r>
            <a:r>
              <a:rPr lang="ar-IQ" sz="2800" dirty="0" err="1">
                <a:solidFill>
                  <a:prstClr val="black"/>
                </a:solidFill>
                <a:latin typeface="Constantia"/>
              </a:rPr>
              <a:t>اوبعدها</a:t>
            </a:r>
            <a:r>
              <a:rPr lang="ar-IQ" sz="2800" dirty="0">
                <a:solidFill>
                  <a:prstClr val="black"/>
                </a:solidFill>
                <a:latin typeface="Constantia"/>
              </a:rPr>
              <a:t> وقبل الامتحان </a:t>
            </a:r>
            <a:r>
              <a:rPr lang="ar-IQ" sz="2800" dirty="0" err="1">
                <a:solidFill>
                  <a:prstClr val="black"/>
                </a:solidFill>
                <a:latin typeface="Constantia"/>
              </a:rPr>
              <a:t>اوبعده</a:t>
            </a:r>
            <a:r>
              <a:rPr lang="ar-IQ" sz="2800">
                <a:solidFill>
                  <a:prstClr val="black"/>
                </a:solidFill>
                <a:latin typeface="Constantia"/>
              </a:rPr>
              <a:t> .وهكذا بالنسبة للفرد الذي يتصف بدرجة قلق واطئة فهو يتصف بهذه الصفة او السمة بغض النظر عن الظروف الوقتية التي يمر بها</a:t>
            </a:r>
            <a:endParaRPr lang="en-US" sz="2800" dirty="0">
              <a:solidFill>
                <a:prstClr val="black"/>
              </a:solidFill>
              <a:latin typeface="Constantia"/>
            </a:endParaRPr>
          </a:p>
        </p:txBody>
      </p:sp>
    </p:spTree>
    <p:extLst>
      <p:ext uri="{BB962C8B-B14F-4D97-AF65-F5344CB8AC3E}">
        <p14:creationId xmlns:p14="http://schemas.microsoft.com/office/powerpoint/2010/main" val="59336255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TotalTime>
  <Words>349</Words>
  <Application>Microsoft Office PowerPoint</Application>
  <PresentationFormat>On-screen Show (4:3)</PresentationFormat>
  <Paragraphs>6</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Office Theme</vt:lpstr>
      <vt:lpstr>القلق : بغية التوصل الى فهم اوسع لموضوع القلق قام علماء النفس بتقسيم القلق الى عدة انواع فمنهم من قسمه الى ثلاثة انواع حسب مصدر القلق معتمدين بذلك على طروحات عالم النفس المعروف فريدو ومنهم من قسمه الى نوعين حسب ديمومته ففي الحالة الاولىيتم التمييز بين القلق الموضوعي والقلق العصابي والقلق الاخلاقي .وفي الحالة الثانية يتم التمييز بين قلق الحالة وقلق السمة  القلق الموضوعي _ان القلق الموضوعي هو ردفعل لخطر خارجي معروف كقلق طالب في الصف السادس الاعدادي قبل دخول الامتحان الوزاري او قلقه قبل   قلقه قبل ظهور نتائج التاهيل للمشاركة في بطولة عالمية .ان مثل هذا النوع من القلق يتصف بكونه حالة مؤقتة تزول عند زوال المؤثر وهنا يمكن استخدام مصطلحي الخوف والقلق بشكل متبادل حيث ان كلاهما يعبر عن نفس الظاهرة ونفس الاعراض .   </vt:lpstr>
      <vt:lpstr>PowerPoint Presentation</vt:lpstr>
      <vt:lpstr>PowerPoint Presentation</vt:lpstr>
    </vt:vector>
  </TitlesOfParts>
  <Company>SACC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القلق : بغية التوصل الى فهم اوسع لموضوع القلق قام علماء النفس بتقسيم القلق الى عدة انواع فمنهم من قسمه الى ثلاثة انواع حسب مصدر القلق معتمدين بذلك على طروحات عالم النفس المعروف فريدو ومنهم من قسمه الى نوعين حسب ديمومته ففي الحالة الاولىيتم التمييز بين القلق الموضوعي والقلق العصابي والقلق الاخلاقي .وفي الحالة الثانية يتم التمييز بين قلق الحالة وقلق السمة  القلق الموضوعي _ان القلق الموضوعي هو ردفعل لخطر خارجي معروف كقلق طالب في الصف السادس الاعدادي قبل دخول الامتحان الوزاري او قلقه قبل   قلقه قبل ظهور نتائج التاهيل للمشاركة في بطولة عالمية .ان مثل هذا النوع من القلق يتصف بكونه حالة مؤقتة تزول عند زوال المؤثر وهنا يمكن استخدام مصطلحي الخوف والقلق بشكل متبادل حيث ان كلاهما يعبر عن نفس الظاهرة ونفس الاعراض .   </dc:title>
  <dc:creator>Maher</dc:creator>
  <cp:lastModifiedBy>Maher</cp:lastModifiedBy>
  <cp:revision>1</cp:revision>
  <dcterms:created xsi:type="dcterms:W3CDTF">2018-12-11T12:55:51Z</dcterms:created>
  <dcterms:modified xsi:type="dcterms:W3CDTF">2018-12-11T12:59:24Z</dcterms:modified>
</cp:coreProperties>
</file>